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59" r:id="rId5"/>
    <p:sldId id="260" r:id="rId6"/>
    <p:sldId id="267" r:id="rId7"/>
    <p:sldId id="268" r:id="rId8"/>
    <p:sldId id="269" r:id="rId9"/>
    <p:sldId id="270" r:id="rId10"/>
    <p:sldId id="271" r:id="rId11"/>
    <p:sldId id="272" r:id="rId12"/>
    <p:sldId id="276" r:id="rId13"/>
    <p:sldId id="277" r:id="rId14"/>
    <p:sldId id="278" r:id="rId15"/>
    <p:sldId id="279" r:id="rId16"/>
    <p:sldId id="261" r:id="rId17"/>
    <p:sldId id="262" r:id="rId18"/>
    <p:sldId id="263" r:id="rId19"/>
    <p:sldId id="264" r:id="rId20"/>
    <p:sldId id="265" r:id="rId21"/>
    <p:sldId id="266" r:id="rId22"/>
    <p:sldId id="273" r:id="rId23"/>
    <p:sldId id="274"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E727CB-7C75-44AB-8EC6-BFAD4766897C}" type="datetimeFigureOut">
              <a:rPr lang="en-GB" smtClean="0"/>
              <a:t>21/05/2024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07C317-32F7-4AE2-BFAF-2A610A614937}" type="slidenum">
              <a:rPr lang="en-GB" smtClean="0"/>
              <a:t>‹#›</a:t>
            </a:fld>
            <a:endParaRPr lang="en-GB"/>
          </a:p>
        </p:txBody>
      </p:sp>
    </p:spTree>
    <p:extLst>
      <p:ext uri="{BB962C8B-B14F-4D97-AF65-F5344CB8AC3E}">
        <p14:creationId xmlns:p14="http://schemas.microsoft.com/office/powerpoint/2010/main" val="3649024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2727C-3784-478C-AFDE-7BDB09A923B1}" type="datetimeFigureOut">
              <a:rPr lang="en-GB" smtClean="0"/>
              <a:t>21/05/2024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31EC2-A924-473A-AB26-BE584F63C7DE}" type="slidenum">
              <a:rPr lang="en-GB" smtClean="0"/>
              <a:t>‹#›</a:t>
            </a:fld>
            <a:endParaRPr lang="en-GB"/>
          </a:p>
        </p:txBody>
      </p:sp>
    </p:spTree>
    <p:extLst>
      <p:ext uri="{BB962C8B-B14F-4D97-AF65-F5344CB8AC3E}">
        <p14:creationId xmlns:p14="http://schemas.microsoft.com/office/powerpoint/2010/main" val="108592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7B6D3E-DB53-47C3-8FE7-2ED51BAE4460}" type="datetime1">
              <a:rPr lang="en-GB" smtClean="0"/>
              <a:t>21/05/2024</a:t>
            </a:fld>
            <a:endParaRPr lang="en-GB"/>
          </a:p>
        </p:txBody>
      </p:sp>
      <p:sp>
        <p:nvSpPr>
          <p:cNvPr id="5" name="Footer Placeholder 4"/>
          <p:cNvSpPr>
            <a:spLocks noGrp="1"/>
          </p:cNvSpPr>
          <p:nvPr>
            <p:ph type="ftr" sz="quarter" idx="11"/>
          </p:nvPr>
        </p:nvSpPr>
        <p:spPr/>
        <p:txBody>
          <a:bodyPr/>
          <a:lstStyle/>
          <a:p>
            <a:r>
              <a:rPr lang="en-GB" smtClean="0"/>
              <a:t>Woolaston Primary School</a:t>
            </a:r>
            <a:endParaRPr lang="en-GB"/>
          </a:p>
        </p:txBody>
      </p:sp>
      <p:sp>
        <p:nvSpPr>
          <p:cNvPr id="6" name="Slide Number Placeholder 5"/>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240667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615E59-0CFE-4497-BB50-69112A7CFF57}" type="datetime1">
              <a:rPr lang="en-GB" smtClean="0"/>
              <a:t>21/05/2024</a:t>
            </a:fld>
            <a:endParaRPr lang="en-GB"/>
          </a:p>
        </p:txBody>
      </p:sp>
      <p:sp>
        <p:nvSpPr>
          <p:cNvPr id="5" name="Footer Placeholder 4"/>
          <p:cNvSpPr>
            <a:spLocks noGrp="1"/>
          </p:cNvSpPr>
          <p:nvPr>
            <p:ph type="ftr" sz="quarter" idx="11"/>
          </p:nvPr>
        </p:nvSpPr>
        <p:spPr/>
        <p:txBody>
          <a:bodyPr/>
          <a:lstStyle/>
          <a:p>
            <a:r>
              <a:rPr lang="en-GB" smtClean="0"/>
              <a:t>Woolaston Primary School</a:t>
            </a:r>
            <a:endParaRPr lang="en-GB"/>
          </a:p>
        </p:txBody>
      </p:sp>
      <p:sp>
        <p:nvSpPr>
          <p:cNvPr id="6" name="Slide Number Placeholder 5"/>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2534628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F8101C-C997-4E5A-BFBD-142C5DD81338}" type="datetime1">
              <a:rPr lang="en-GB" smtClean="0"/>
              <a:t>21/05/2024</a:t>
            </a:fld>
            <a:endParaRPr lang="en-GB"/>
          </a:p>
        </p:txBody>
      </p:sp>
      <p:sp>
        <p:nvSpPr>
          <p:cNvPr id="5" name="Footer Placeholder 4"/>
          <p:cNvSpPr>
            <a:spLocks noGrp="1"/>
          </p:cNvSpPr>
          <p:nvPr>
            <p:ph type="ftr" sz="quarter" idx="11"/>
          </p:nvPr>
        </p:nvSpPr>
        <p:spPr/>
        <p:txBody>
          <a:bodyPr/>
          <a:lstStyle/>
          <a:p>
            <a:r>
              <a:rPr lang="en-GB" smtClean="0"/>
              <a:t>Woolaston Primary School</a:t>
            </a:r>
            <a:endParaRPr lang="en-GB"/>
          </a:p>
        </p:txBody>
      </p:sp>
      <p:sp>
        <p:nvSpPr>
          <p:cNvPr id="6" name="Slide Number Placeholder 5"/>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3720647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9F6923E-D410-4CED-8F93-553F29DB048F}" type="datetime1">
              <a:rPr lang="en-GB" smtClean="0"/>
              <a:t>21/05/2024</a:t>
            </a:fld>
            <a:endParaRPr lang="en-GB"/>
          </a:p>
        </p:txBody>
      </p:sp>
      <p:sp>
        <p:nvSpPr>
          <p:cNvPr id="5" name="Footer Placeholder 4"/>
          <p:cNvSpPr>
            <a:spLocks noGrp="1"/>
          </p:cNvSpPr>
          <p:nvPr>
            <p:ph type="ftr" sz="quarter" idx="11"/>
          </p:nvPr>
        </p:nvSpPr>
        <p:spPr/>
        <p:txBody>
          <a:bodyPr/>
          <a:lstStyle/>
          <a:p>
            <a:r>
              <a:rPr lang="en-GB" smtClean="0"/>
              <a:t>Woolaston Primary School</a:t>
            </a:r>
            <a:endParaRPr lang="en-GB"/>
          </a:p>
        </p:txBody>
      </p:sp>
      <p:sp>
        <p:nvSpPr>
          <p:cNvPr id="6" name="Slide Number Placeholder 5"/>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37267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5CDC25-2CC8-469A-9A48-3122420A27E8}" type="datetime1">
              <a:rPr lang="en-GB" smtClean="0"/>
              <a:t>21/05/2024</a:t>
            </a:fld>
            <a:endParaRPr lang="en-GB"/>
          </a:p>
        </p:txBody>
      </p:sp>
      <p:sp>
        <p:nvSpPr>
          <p:cNvPr id="5" name="Footer Placeholder 4"/>
          <p:cNvSpPr>
            <a:spLocks noGrp="1"/>
          </p:cNvSpPr>
          <p:nvPr>
            <p:ph type="ftr" sz="quarter" idx="11"/>
          </p:nvPr>
        </p:nvSpPr>
        <p:spPr/>
        <p:txBody>
          <a:bodyPr/>
          <a:lstStyle/>
          <a:p>
            <a:r>
              <a:rPr lang="en-GB" smtClean="0"/>
              <a:t>Woolaston Primary School</a:t>
            </a:r>
            <a:endParaRPr lang="en-GB"/>
          </a:p>
        </p:txBody>
      </p:sp>
      <p:sp>
        <p:nvSpPr>
          <p:cNvPr id="6" name="Slide Number Placeholder 5"/>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166878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B3A8749-0756-40D8-8C49-17938A792E05}" type="datetime1">
              <a:rPr lang="en-GB" smtClean="0"/>
              <a:t>21/05/2024</a:t>
            </a:fld>
            <a:endParaRPr lang="en-GB"/>
          </a:p>
        </p:txBody>
      </p:sp>
      <p:sp>
        <p:nvSpPr>
          <p:cNvPr id="6" name="Footer Placeholder 5"/>
          <p:cNvSpPr>
            <a:spLocks noGrp="1"/>
          </p:cNvSpPr>
          <p:nvPr>
            <p:ph type="ftr" sz="quarter" idx="11"/>
          </p:nvPr>
        </p:nvSpPr>
        <p:spPr/>
        <p:txBody>
          <a:bodyPr/>
          <a:lstStyle/>
          <a:p>
            <a:r>
              <a:rPr lang="en-GB" smtClean="0"/>
              <a:t>Woolaston Primary School</a:t>
            </a:r>
            <a:endParaRPr lang="en-GB"/>
          </a:p>
        </p:txBody>
      </p:sp>
      <p:sp>
        <p:nvSpPr>
          <p:cNvPr id="7" name="Slide Number Placeholder 6"/>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281356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542A1D4-8B84-41D8-95AA-36B37D4E7A7C}" type="datetime1">
              <a:rPr lang="en-GB" smtClean="0"/>
              <a:t>21/05/2024</a:t>
            </a:fld>
            <a:endParaRPr lang="en-GB"/>
          </a:p>
        </p:txBody>
      </p:sp>
      <p:sp>
        <p:nvSpPr>
          <p:cNvPr id="8" name="Footer Placeholder 7"/>
          <p:cNvSpPr>
            <a:spLocks noGrp="1"/>
          </p:cNvSpPr>
          <p:nvPr>
            <p:ph type="ftr" sz="quarter" idx="11"/>
          </p:nvPr>
        </p:nvSpPr>
        <p:spPr/>
        <p:txBody>
          <a:bodyPr/>
          <a:lstStyle/>
          <a:p>
            <a:r>
              <a:rPr lang="en-GB" smtClean="0"/>
              <a:t>Woolaston Primary School</a:t>
            </a:r>
            <a:endParaRPr lang="en-GB"/>
          </a:p>
        </p:txBody>
      </p:sp>
      <p:sp>
        <p:nvSpPr>
          <p:cNvPr id="9" name="Slide Number Placeholder 8"/>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353806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9CBCBA2-9C43-4CD5-B189-0E48738EDEEF}" type="datetime1">
              <a:rPr lang="en-GB" smtClean="0"/>
              <a:t>21/05/2024</a:t>
            </a:fld>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sp>
        <p:nvSpPr>
          <p:cNvPr id="5" name="Slide Number Placeholder 4"/>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291798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2421E4-8C6D-49C8-BE56-F4539628E8C8}" type="datetime1">
              <a:rPr lang="en-GB" smtClean="0"/>
              <a:t>21/05/2024</a:t>
            </a:fld>
            <a:endParaRPr lang="en-GB"/>
          </a:p>
        </p:txBody>
      </p:sp>
      <p:sp>
        <p:nvSpPr>
          <p:cNvPr id="3" name="Footer Placeholder 2"/>
          <p:cNvSpPr>
            <a:spLocks noGrp="1"/>
          </p:cNvSpPr>
          <p:nvPr>
            <p:ph type="ftr" sz="quarter" idx="11"/>
          </p:nvPr>
        </p:nvSpPr>
        <p:spPr/>
        <p:txBody>
          <a:bodyPr/>
          <a:lstStyle/>
          <a:p>
            <a:r>
              <a:rPr lang="en-GB" smtClean="0"/>
              <a:t>Woolaston Primary School</a:t>
            </a:r>
            <a:endParaRPr lang="en-GB"/>
          </a:p>
        </p:txBody>
      </p:sp>
      <p:sp>
        <p:nvSpPr>
          <p:cNvPr id="4" name="Slide Number Placeholder 3"/>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1131876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2EE5A38-DB64-4FEC-980D-675EB67EE21B}" type="datetime1">
              <a:rPr lang="en-GB" smtClean="0"/>
              <a:t>21/05/2024</a:t>
            </a:fld>
            <a:endParaRPr lang="en-GB"/>
          </a:p>
        </p:txBody>
      </p:sp>
      <p:sp>
        <p:nvSpPr>
          <p:cNvPr id="6" name="Footer Placeholder 5"/>
          <p:cNvSpPr>
            <a:spLocks noGrp="1"/>
          </p:cNvSpPr>
          <p:nvPr>
            <p:ph type="ftr" sz="quarter" idx="11"/>
          </p:nvPr>
        </p:nvSpPr>
        <p:spPr/>
        <p:txBody>
          <a:bodyPr/>
          <a:lstStyle/>
          <a:p>
            <a:r>
              <a:rPr lang="en-GB" smtClean="0"/>
              <a:t>Woolaston Primary School</a:t>
            </a:r>
            <a:endParaRPr lang="en-GB"/>
          </a:p>
        </p:txBody>
      </p:sp>
      <p:sp>
        <p:nvSpPr>
          <p:cNvPr id="7" name="Slide Number Placeholder 6"/>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59840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DEB1C8-BB46-4C20-829B-31AB5E2AF331}" type="datetime1">
              <a:rPr lang="en-GB" smtClean="0"/>
              <a:t>21/05/2024</a:t>
            </a:fld>
            <a:endParaRPr lang="en-GB"/>
          </a:p>
        </p:txBody>
      </p:sp>
      <p:sp>
        <p:nvSpPr>
          <p:cNvPr id="6" name="Footer Placeholder 5"/>
          <p:cNvSpPr>
            <a:spLocks noGrp="1"/>
          </p:cNvSpPr>
          <p:nvPr>
            <p:ph type="ftr" sz="quarter" idx="11"/>
          </p:nvPr>
        </p:nvSpPr>
        <p:spPr/>
        <p:txBody>
          <a:bodyPr/>
          <a:lstStyle/>
          <a:p>
            <a:r>
              <a:rPr lang="en-GB" smtClean="0"/>
              <a:t>Woolaston Primary School</a:t>
            </a:r>
            <a:endParaRPr lang="en-GB"/>
          </a:p>
        </p:txBody>
      </p:sp>
      <p:sp>
        <p:nvSpPr>
          <p:cNvPr id="7" name="Slide Number Placeholder 6"/>
          <p:cNvSpPr>
            <a:spLocks noGrp="1"/>
          </p:cNvSpPr>
          <p:nvPr>
            <p:ph type="sldNum" sz="quarter" idx="12"/>
          </p:nvPr>
        </p:nvSpPr>
        <p:spPr/>
        <p:txBody>
          <a:bodyPr/>
          <a:lstStyle/>
          <a:p>
            <a:fld id="{991F3082-0C38-43E4-9615-D5A0C709F271}" type="slidenum">
              <a:rPr lang="en-GB" smtClean="0"/>
              <a:t>‹#›</a:t>
            </a:fld>
            <a:endParaRPr lang="en-GB"/>
          </a:p>
        </p:txBody>
      </p:sp>
    </p:spTree>
    <p:extLst>
      <p:ext uri="{BB962C8B-B14F-4D97-AF65-F5344CB8AC3E}">
        <p14:creationId xmlns:p14="http://schemas.microsoft.com/office/powerpoint/2010/main" val="1058619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31D5F5-E169-4AFC-ACC5-C9315B03C527}" type="datetime1">
              <a:rPr lang="en-GB" smtClean="0"/>
              <a:t>21/05/2024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Woolaston Primary School</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F3082-0C38-43E4-9615-D5A0C709F271}" type="slidenum">
              <a:rPr lang="en-GB" smtClean="0"/>
              <a:t>‹#›</a:t>
            </a:fld>
            <a:endParaRPr lang="en-GB"/>
          </a:p>
        </p:txBody>
      </p:sp>
    </p:spTree>
    <p:extLst>
      <p:ext uri="{BB962C8B-B14F-4D97-AF65-F5344CB8AC3E}">
        <p14:creationId xmlns:p14="http://schemas.microsoft.com/office/powerpoint/2010/main" val="2231570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normAutofit/>
          </a:bodyPr>
          <a:lstStyle/>
          <a:p>
            <a:r>
              <a:rPr lang="en-US" sz="4000" dirty="0" smtClean="0"/>
              <a:t>Woolaston Primary School</a:t>
            </a:r>
          </a:p>
          <a:p>
            <a:r>
              <a:rPr lang="en-US" sz="4000" dirty="0" smtClean="0"/>
              <a:t>Parent Guide - Mathematics</a:t>
            </a:r>
            <a:endParaRPr lang="en-GB" sz="4000" dirty="0"/>
          </a:p>
        </p:txBody>
      </p:sp>
      <p:pic>
        <p:nvPicPr>
          <p:cNvPr id="1026"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1557" y="703127"/>
            <a:ext cx="2806836" cy="280683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GB" smtClean="0"/>
              <a:t>Woolaston Primary School</a:t>
            </a:r>
            <a:endParaRPr lang="en-GB"/>
          </a:p>
        </p:txBody>
      </p:sp>
    </p:spTree>
    <p:extLst>
      <p:ext uri="{BB962C8B-B14F-4D97-AF65-F5344CB8AC3E}">
        <p14:creationId xmlns:p14="http://schemas.microsoft.com/office/powerpoint/2010/main" val="2407533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1053737" y="0"/>
            <a:ext cx="9735571" cy="6858000"/>
          </a:xfrm>
          <a:prstGeom prst="rect">
            <a:avLst/>
          </a:prstGeom>
        </p:spPr>
      </p:pic>
    </p:spTree>
    <p:extLst>
      <p:ext uri="{BB962C8B-B14F-4D97-AF65-F5344CB8AC3E}">
        <p14:creationId xmlns:p14="http://schemas.microsoft.com/office/powerpoint/2010/main" val="1405544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1110751" y="0"/>
            <a:ext cx="9795318" cy="6858000"/>
          </a:xfrm>
          <a:prstGeom prst="rect">
            <a:avLst/>
          </a:prstGeom>
        </p:spPr>
      </p:pic>
    </p:spTree>
    <p:extLst>
      <p:ext uri="{BB962C8B-B14F-4D97-AF65-F5344CB8AC3E}">
        <p14:creationId xmlns:p14="http://schemas.microsoft.com/office/powerpoint/2010/main" val="1351278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pictorial, abstract</a:t>
            </a:r>
            <a:r>
              <a:rPr lang="en-US" dirty="0" smtClean="0"/>
              <a:t>	</a:t>
            </a:r>
            <a:endParaRPr lang="en-GB" dirty="0"/>
          </a:p>
        </p:txBody>
      </p:sp>
      <p:sp>
        <p:nvSpPr>
          <p:cNvPr id="3" name="Content Placeholder 2"/>
          <p:cNvSpPr>
            <a:spLocks noGrp="1"/>
          </p:cNvSpPr>
          <p:nvPr>
            <p:ph idx="1"/>
          </p:nvPr>
        </p:nvSpPr>
        <p:spPr>
          <a:xfrm>
            <a:off x="838200" y="1825625"/>
            <a:ext cx="8658497" cy="4351338"/>
          </a:xfrm>
        </p:spPr>
        <p:txBody>
          <a:bodyPr/>
          <a:lstStyle/>
          <a:p>
            <a:r>
              <a:rPr lang="en-US" dirty="0" smtClean="0"/>
              <a:t>You may hear your child talking about how they used either manipulatives (concrete), representations (pictorial) or written methods (abstract) in their maths. </a:t>
            </a:r>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hat is the CPA approach? Origins and process explained in full!"/>
          <p:cNvPicPr>
            <a:picLocks noChangeAspect="1" noChangeArrowheads="1"/>
          </p:cNvPicPr>
          <p:nvPr/>
        </p:nvPicPr>
        <p:blipFill rotWithShape="1">
          <a:blip r:embed="rId3">
            <a:extLst>
              <a:ext uri="{28A0092B-C50C-407E-A947-70E740481C1C}">
                <a14:useLocalDpi xmlns:a14="http://schemas.microsoft.com/office/drawing/2010/main" val="0"/>
              </a:ext>
            </a:extLst>
          </a:blip>
          <a:srcRect l="4968" r="4363" b="17797"/>
          <a:stretch/>
        </p:blipFill>
        <p:spPr bwMode="auto">
          <a:xfrm>
            <a:off x="3463834" y="3305937"/>
            <a:ext cx="5264332" cy="2684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95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a:t>
            </a:r>
            <a:endParaRPr lang="en-US" dirty="0"/>
          </a:p>
        </p:txBody>
      </p:sp>
      <p:sp>
        <p:nvSpPr>
          <p:cNvPr id="3" name="Content Placeholder 2"/>
          <p:cNvSpPr>
            <a:spLocks noGrp="1"/>
          </p:cNvSpPr>
          <p:nvPr>
            <p:ph idx="1"/>
          </p:nvPr>
        </p:nvSpPr>
        <p:spPr>
          <a:xfrm>
            <a:off x="838200" y="1825625"/>
            <a:ext cx="8658497" cy="4351338"/>
          </a:xfrm>
        </p:spPr>
        <p:txBody>
          <a:bodyPr/>
          <a:lstStyle/>
          <a:p>
            <a:r>
              <a:rPr lang="en-US" dirty="0" smtClean="0"/>
              <a:t>The </a:t>
            </a:r>
            <a:r>
              <a:rPr lang="en-US" dirty="0"/>
              <a:t>children are first introduced to an idea or a skill by acting it out with real objects. In division, for example, this might be done by separating apples into groups of red ones and green ones or by sharing 12 biscuits amongst 6 children. This is a ‘hands on’ approach using real objects and it is the basis for conceptual understanding.</a:t>
            </a:r>
            <a:endParaRPr lang="en-US" dirty="0" smtClean="0"/>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Pictur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7537" y="4043362"/>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7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Pictorial </a:t>
            </a:r>
            <a:endParaRPr lang="en-US" dirty="0"/>
          </a:p>
        </p:txBody>
      </p:sp>
      <p:sp>
        <p:nvSpPr>
          <p:cNvPr id="3" name="Content Placeholder 2"/>
          <p:cNvSpPr>
            <a:spLocks noGrp="1"/>
          </p:cNvSpPr>
          <p:nvPr>
            <p:ph idx="1"/>
          </p:nvPr>
        </p:nvSpPr>
        <p:spPr>
          <a:xfrm>
            <a:off x="838200" y="1825625"/>
            <a:ext cx="8658497" cy="4351338"/>
          </a:xfrm>
        </p:spPr>
        <p:txBody>
          <a:bodyPr/>
          <a:lstStyle/>
          <a:p>
            <a:r>
              <a:rPr lang="en-US" dirty="0"/>
              <a:t>This is used when a child has sufficiently understood the hands-on experiences performed and can now relate them to representations, such as a diagram or picture of  the problem. In the case of a division exercise this could be the action of circling objects.</a:t>
            </a:r>
            <a:endParaRPr lang="en-US" dirty="0" smtClean="0"/>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ictur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238" y="3707992"/>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64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US" dirty="0"/>
          </a:p>
        </p:txBody>
      </p:sp>
      <p:sp>
        <p:nvSpPr>
          <p:cNvPr id="3" name="Content Placeholder 2"/>
          <p:cNvSpPr>
            <a:spLocks noGrp="1"/>
          </p:cNvSpPr>
          <p:nvPr>
            <p:ph idx="1"/>
          </p:nvPr>
        </p:nvSpPr>
        <p:spPr>
          <a:xfrm>
            <a:off x="838200" y="1825625"/>
            <a:ext cx="8658497" cy="4351338"/>
          </a:xfrm>
        </p:spPr>
        <p:txBody>
          <a:bodyPr/>
          <a:lstStyle/>
          <a:p>
            <a:r>
              <a:rPr lang="en-US" dirty="0"/>
              <a:t>The symbolic stage – a student is now capable of representing problems by using mathematical notation, for example: 12 ÷ 6 = 2. This is clearly the more confusing and mysterious of the three and without the ‘hands on’ and pictorial steps can be very hard for children to understand.</a:t>
            </a:r>
            <a:endParaRPr lang="en-US" dirty="0" smtClean="0"/>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ictur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238" y="4001294"/>
            <a:ext cx="28575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35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policy	</a:t>
            </a:r>
            <a:endParaRPr lang="en-GB" dirty="0"/>
          </a:p>
        </p:txBody>
      </p:sp>
      <p:sp>
        <p:nvSpPr>
          <p:cNvPr id="3" name="Content Placeholder 2"/>
          <p:cNvSpPr>
            <a:spLocks noGrp="1"/>
          </p:cNvSpPr>
          <p:nvPr>
            <p:ph idx="1"/>
          </p:nvPr>
        </p:nvSpPr>
        <p:spPr>
          <a:xfrm>
            <a:off x="838200" y="1825625"/>
            <a:ext cx="8658497" cy="4351338"/>
          </a:xfrm>
        </p:spPr>
        <p:txBody>
          <a:bodyPr/>
          <a:lstStyle/>
          <a:p>
            <a:r>
              <a:rPr lang="en-US" dirty="0" smtClean="0"/>
              <a:t>The calculation policy can be seen on the next slides for year 1 (the rest of the year groups can be found on the school website). It details the way that </a:t>
            </a:r>
            <a:r>
              <a:rPr lang="en-US" dirty="0" smtClean="0">
                <a:solidFill>
                  <a:srgbClr val="FF0000"/>
                </a:solidFill>
              </a:rPr>
              <a:t>addition, subtraction ,multiplication</a:t>
            </a:r>
            <a:r>
              <a:rPr lang="en-US" dirty="0" smtClean="0"/>
              <a:t> and </a:t>
            </a:r>
            <a:r>
              <a:rPr lang="en-US" dirty="0" smtClean="0">
                <a:solidFill>
                  <a:srgbClr val="FF0000"/>
                </a:solidFill>
              </a:rPr>
              <a:t>division</a:t>
            </a:r>
            <a:r>
              <a:rPr lang="en-US" dirty="0" smtClean="0"/>
              <a:t> are taught at our school. </a:t>
            </a:r>
          </a:p>
          <a:p>
            <a:r>
              <a:rPr lang="en-US" dirty="0" smtClean="0"/>
              <a:t>There is a clear progression from year group to year group. </a:t>
            </a:r>
          </a:p>
          <a:p>
            <a:r>
              <a:rPr lang="en-US" dirty="0" smtClean="0"/>
              <a:t>At Woolaston, we only teach the strategies from their own year group, or the previous year groups. We do NOT teach strategies which are from higher year groups. </a:t>
            </a:r>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27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rotWithShape="1">
          <a:blip r:embed="rId2"/>
          <a:srcRect l="17304" t="15268" r="21454" b="8303"/>
          <a:stretch/>
        </p:blipFill>
        <p:spPr>
          <a:xfrm>
            <a:off x="838200" y="0"/>
            <a:ext cx="9729651" cy="6826706"/>
          </a:xfrm>
          <a:prstGeom prst="rect">
            <a:avLst/>
          </a:prstGeom>
        </p:spPr>
      </p:pic>
    </p:spTree>
    <p:extLst>
      <p:ext uri="{BB962C8B-B14F-4D97-AF65-F5344CB8AC3E}">
        <p14:creationId xmlns:p14="http://schemas.microsoft.com/office/powerpoint/2010/main" val="700928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959032" y="0"/>
            <a:ext cx="9714536" cy="6858000"/>
          </a:xfrm>
          <a:prstGeom prst="rect">
            <a:avLst/>
          </a:prstGeom>
        </p:spPr>
      </p:pic>
    </p:spTree>
    <p:extLst>
      <p:ext uri="{BB962C8B-B14F-4D97-AF65-F5344CB8AC3E}">
        <p14:creationId xmlns:p14="http://schemas.microsoft.com/office/powerpoint/2010/main" val="394258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838199" y="0"/>
            <a:ext cx="9720368" cy="6858000"/>
          </a:xfrm>
          <a:prstGeom prst="rect">
            <a:avLst/>
          </a:prstGeom>
        </p:spPr>
      </p:pic>
    </p:spTree>
    <p:extLst>
      <p:ext uri="{BB962C8B-B14F-4D97-AF65-F5344CB8AC3E}">
        <p14:creationId xmlns:p14="http://schemas.microsoft.com/office/powerpoint/2010/main" val="135478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Teaching </a:t>
            </a:r>
            <a:r>
              <a:rPr lang="en-US" dirty="0"/>
              <a:t>M</a:t>
            </a:r>
            <a:r>
              <a:rPr lang="en-US" dirty="0" smtClean="0"/>
              <a:t>ethods</a:t>
            </a:r>
            <a:endParaRPr lang="en-GB" dirty="0"/>
          </a:p>
        </p:txBody>
      </p:sp>
      <p:sp>
        <p:nvSpPr>
          <p:cNvPr id="3" name="Content Placeholder 2"/>
          <p:cNvSpPr>
            <a:spLocks noGrp="1"/>
          </p:cNvSpPr>
          <p:nvPr>
            <p:ph idx="1"/>
          </p:nvPr>
        </p:nvSpPr>
        <p:spPr>
          <a:xfrm>
            <a:off x="838200" y="1825625"/>
            <a:ext cx="8253549" cy="4351338"/>
          </a:xfrm>
        </p:spPr>
        <p:txBody>
          <a:bodyPr/>
          <a:lstStyle/>
          <a:p>
            <a:r>
              <a:rPr lang="en-US" dirty="0" smtClean="0"/>
              <a:t>The way that maths is taught now can greatly differ to how most adults were taught in school. </a:t>
            </a:r>
          </a:p>
          <a:p>
            <a:r>
              <a:rPr lang="en-US" dirty="0" smtClean="0"/>
              <a:t>Some parts may be familiar, but a lot has changed. </a:t>
            </a:r>
          </a:p>
          <a:p>
            <a:r>
              <a:rPr lang="en-US" dirty="0" smtClean="0"/>
              <a:t>We know that lots of parents and </a:t>
            </a:r>
            <a:r>
              <a:rPr lang="en-US" dirty="0" err="1" smtClean="0"/>
              <a:t>carers</a:t>
            </a:r>
            <a:r>
              <a:rPr lang="en-US" dirty="0" smtClean="0"/>
              <a:t> can find it challenging to support their child with maths; this guide will hopefully give you some support with this. </a:t>
            </a:r>
            <a:endParaRPr lang="en-GB" dirty="0"/>
          </a:p>
        </p:txBody>
      </p:sp>
      <p:sp>
        <p:nvSpPr>
          <p:cNvPr id="4" name="Footer Placeholder 3"/>
          <p:cNvSpPr>
            <a:spLocks noGrp="1"/>
          </p:cNvSpPr>
          <p:nvPr>
            <p:ph type="ftr" sz="quarter" idx="11"/>
          </p:nvPr>
        </p:nvSpPr>
        <p:spPr/>
        <p:txBody>
          <a:bodyPr/>
          <a:lstStyle/>
          <a:p>
            <a:r>
              <a:rPr lang="en-GB" dirty="0" smtClean="0"/>
              <a:t>Woolaston Primary School</a:t>
            </a:r>
            <a:endParaRPr lang="en-GB" dirty="0"/>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154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1008017" y="-1"/>
            <a:ext cx="9857620" cy="6858001"/>
          </a:xfrm>
          <a:prstGeom prst="rect">
            <a:avLst/>
          </a:prstGeom>
        </p:spPr>
      </p:pic>
    </p:spTree>
    <p:extLst>
      <p:ext uri="{BB962C8B-B14F-4D97-AF65-F5344CB8AC3E}">
        <p14:creationId xmlns:p14="http://schemas.microsoft.com/office/powerpoint/2010/main" val="4150178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GB" dirty="0"/>
          </a:p>
        </p:txBody>
      </p:sp>
      <p:sp>
        <p:nvSpPr>
          <p:cNvPr id="3" name="Content Placeholder 2"/>
          <p:cNvSpPr>
            <a:spLocks noGrp="1"/>
          </p:cNvSpPr>
          <p:nvPr>
            <p:ph idx="1"/>
          </p:nvPr>
        </p:nvSpPr>
        <p:spPr/>
        <p:txBody>
          <a:bodyPr/>
          <a:lstStyle/>
          <a:p>
            <a:r>
              <a:rPr lang="en-US" dirty="0" smtClean="0"/>
              <a:t>At Woolaston, we use a two weekly cycle for homework (one week for English, one week for Maths). </a:t>
            </a:r>
          </a:p>
          <a:p>
            <a:r>
              <a:rPr lang="en-US" dirty="0" smtClean="0"/>
              <a:t>Each homework piece will link to what the children have been learning in class. </a:t>
            </a:r>
          </a:p>
          <a:p>
            <a:r>
              <a:rPr lang="en-US" dirty="0" smtClean="0"/>
              <a:t>The homework is designed so that the children can access it independently. However, some children may need extra support depending on how well they have understood the unit of work. </a:t>
            </a:r>
          </a:p>
        </p:txBody>
      </p:sp>
      <p:sp>
        <p:nvSpPr>
          <p:cNvPr id="4" name="Footer Placeholder 3"/>
          <p:cNvSpPr>
            <a:spLocks noGrp="1"/>
          </p:cNvSpPr>
          <p:nvPr>
            <p:ph type="ftr" sz="quarter" idx="11"/>
          </p:nvPr>
        </p:nvSpPr>
        <p:spPr/>
        <p:txBody>
          <a:bodyPr/>
          <a:lstStyle/>
          <a:p>
            <a:r>
              <a:rPr lang="en-GB" smtClean="0"/>
              <a:t>Woolaston Primary School</a:t>
            </a:r>
            <a:endParaRPr lang="en-GB"/>
          </a:p>
        </p:txBody>
      </p:sp>
    </p:spTree>
    <p:extLst>
      <p:ext uri="{BB962C8B-B14F-4D97-AF65-F5344CB8AC3E}">
        <p14:creationId xmlns:p14="http://schemas.microsoft.com/office/powerpoint/2010/main" val="155934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Maths is everywhere</a:t>
            </a:r>
            <a:endParaRPr lang="en-GB" dirty="0"/>
          </a:p>
        </p:txBody>
      </p:sp>
      <p:sp>
        <p:nvSpPr>
          <p:cNvPr id="4" name="Footer Placeholder 3"/>
          <p:cNvSpPr>
            <a:spLocks noGrp="1"/>
          </p:cNvSpPr>
          <p:nvPr>
            <p:ph type="ftr" sz="quarter" idx="11"/>
          </p:nvPr>
        </p:nvSpPr>
        <p:spPr/>
        <p:txBody>
          <a:bodyPr/>
          <a:lstStyle/>
          <a:p>
            <a:r>
              <a:rPr lang="en-GB" smtClean="0"/>
              <a:t>Woolaston Primary School</a:t>
            </a:r>
            <a:endParaRPr lang="en-GB"/>
          </a:p>
        </p:txBody>
      </p:sp>
      <p:sp>
        <p:nvSpPr>
          <p:cNvPr id="5" name="Content Placeholder 2"/>
          <p:cNvSpPr>
            <a:spLocks noGrp="1"/>
          </p:cNvSpPr>
          <p:nvPr>
            <p:ph idx="1"/>
          </p:nvPr>
        </p:nvSpPr>
        <p:spPr>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smtClean="0"/>
              <a:t>• </a:t>
            </a:r>
            <a:r>
              <a:rPr lang="en-GB" dirty="0"/>
              <a:t>Cooking (measurements, capacity, weight) </a:t>
            </a:r>
            <a:endParaRPr lang="en-GB" dirty="0" smtClean="0"/>
          </a:p>
          <a:p>
            <a:pPr marL="0" indent="0">
              <a:buNone/>
            </a:pPr>
            <a:r>
              <a:rPr lang="en-GB" dirty="0" smtClean="0"/>
              <a:t>• </a:t>
            </a:r>
            <a:r>
              <a:rPr lang="en-GB" dirty="0"/>
              <a:t>TV time </a:t>
            </a:r>
            <a:endParaRPr lang="en-GB" dirty="0" smtClean="0"/>
          </a:p>
          <a:p>
            <a:pPr marL="0" indent="0">
              <a:buNone/>
            </a:pPr>
            <a:r>
              <a:rPr lang="en-GB" dirty="0" smtClean="0"/>
              <a:t>• </a:t>
            </a:r>
            <a:r>
              <a:rPr lang="en-GB" dirty="0"/>
              <a:t>Shopping (best buys/BOGOF) </a:t>
            </a:r>
            <a:endParaRPr lang="en-GB" dirty="0" smtClean="0"/>
          </a:p>
          <a:p>
            <a:pPr marL="0" indent="0">
              <a:buNone/>
            </a:pPr>
            <a:r>
              <a:rPr lang="en-GB" dirty="0" smtClean="0"/>
              <a:t>• </a:t>
            </a:r>
            <a:r>
              <a:rPr lang="en-GB" dirty="0"/>
              <a:t>Time </a:t>
            </a:r>
            <a:endParaRPr lang="en-GB" dirty="0" smtClean="0"/>
          </a:p>
          <a:p>
            <a:pPr marL="0" indent="0">
              <a:buNone/>
            </a:pPr>
            <a:r>
              <a:rPr lang="en-GB" dirty="0" smtClean="0"/>
              <a:t>• </a:t>
            </a:r>
            <a:r>
              <a:rPr lang="en-GB" dirty="0"/>
              <a:t>Banking/bills </a:t>
            </a:r>
            <a:endParaRPr lang="en-GB" dirty="0" smtClean="0"/>
          </a:p>
          <a:p>
            <a:pPr marL="0" indent="0">
              <a:buNone/>
            </a:pPr>
            <a:r>
              <a:rPr lang="en-GB" dirty="0" smtClean="0"/>
              <a:t>• Decorating </a:t>
            </a:r>
          </a:p>
          <a:p>
            <a:pPr marL="0" indent="0">
              <a:buNone/>
            </a:pPr>
            <a:r>
              <a:rPr lang="en-GB" dirty="0" smtClean="0"/>
              <a:t>• </a:t>
            </a:r>
            <a:r>
              <a:rPr lang="en-GB" dirty="0"/>
              <a:t>Travelling </a:t>
            </a:r>
            <a:endParaRPr lang="en-GB" dirty="0" smtClean="0"/>
          </a:p>
          <a:p>
            <a:pPr marL="0" indent="0">
              <a:buNone/>
            </a:pPr>
            <a:r>
              <a:rPr lang="en-GB" dirty="0" smtClean="0"/>
              <a:t>• </a:t>
            </a:r>
            <a:r>
              <a:rPr lang="en-GB" dirty="0"/>
              <a:t>Moving </a:t>
            </a:r>
            <a:r>
              <a:rPr lang="en-GB" dirty="0" smtClean="0"/>
              <a:t>around</a:t>
            </a:r>
          </a:p>
          <a:p>
            <a:r>
              <a:rPr lang="en-GB" dirty="0" smtClean="0"/>
              <a:t>Gardening</a:t>
            </a:r>
          </a:p>
        </p:txBody>
      </p:sp>
    </p:spTree>
    <p:extLst>
      <p:ext uri="{BB962C8B-B14F-4D97-AF65-F5344CB8AC3E}">
        <p14:creationId xmlns:p14="http://schemas.microsoft.com/office/powerpoint/2010/main" val="103724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helping your child with maths:</a:t>
            </a:r>
            <a:endParaRPr lang="en-GB" dirty="0"/>
          </a:p>
        </p:txBody>
      </p:sp>
      <p:sp>
        <p:nvSpPr>
          <p:cNvPr id="3" name="Content Placeholder 2"/>
          <p:cNvSpPr>
            <a:spLocks noGrp="1"/>
          </p:cNvSpPr>
          <p:nvPr>
            <p:ph idx="1"/>
          </p:nvPr>
        </p:nvSpPr>
        <p:spPr/>
        <p:txBody>
          <a:bodyPr>
            <a:normAutofit fontScale="92500"/>
          </a:bodyPr>
          <a:lstStyle/>
          <a:p>
            <a:r>
              <a:rPr lang="en-US" dirty="0"/>
              <a:t>M</a:t>
            </a:r>
            <a:r>
              <a:rPr lang="en-US" dirty="0" smtClean="0"/>
              <a:t>easuring </a:t>
            </a:r>
            <a:r>
              <a:rPr lang="en-US" dirty="0"/>
              <a:t>their height and working out how much they've grown </a:t>
            </a:r>
          </a:p>
          <a:p>
            <a:r>
              <a:rPr lang="en-US" dirty="0"/>
              <a:t>O</a:t>
            </a:r>
            <a:r>
              <a:rPr lang="en-US" dirty="0" smtClean="0"/>
              <a:t>n </a:t>
            </a:r>
            <a:r>
              <a:rPr lang="en-US" dirty="0"/>
              <a:t>car journeys - playing number-plate games, adding and subtracting with road signs, thinking about speed by dividing distance by time </a:t>
            </a:r>
            <a:r>
              <a:rPr lang="en-US" dirty="0" smtClean="0"/>
              <a:t>at </a:t>
            </a:r>
            <a:r>
              <a:rPr lang="en-US" dirty="0"/>
              <a:t>the shops - weighing fruit and vegetables, budgeting with pocket money, working out the relative value of products by comparing prices and weight</a:t>
            </a:r>
          </a:p>
          <a:p>
            <a:r>
              <a:rPr lang="en-US" dirty="0"/>
              <a:t>I</a:t>
            </a:r>
            <a:r>
              <a:rPr lang="en-US" dirty="0" smtClean="0"/>
              <a:t>n </a:t>
            </a:r>
            <a:r>
              <a:rPr lang="en-US" dirty="0"/>
              <a:t>the kitchen - with weighing and measuring, and temperature and timings </a:t>
            </a:r>
          </a:p>
          <a:p>
            <a:r>
              <a:rPr lang="en-US" dirty="0"/>
              <a:t>M</a:t>
            </a:r>
            <a:r>
              <a:rPr lang="en-US" dirty="0" smtClean="0"/>
              <a:t>aking </a:t>
            </a:r>
            <a:r>
              <a:rPr lang="en-US" dirty="0"/>
              <a:t>models and origami shapes </a:t>
            </a:r>
          </a:p>
          <a:p>
            <a:r>
              <a:rPr lang="en-US" dirty="0"/>
              <a:t>P</a:t>
            </a:r>
            <a:r>
              <a:rPr lang="en-US" dirty="0" smtClean="0"/>
              <a:t>laying </a:t>
            </a:r>
            <a:r>
              <a:rPr lang="en-US" dirty="0"/>
              <a:t>games together– jigsaws, monopoly, top trumps, match attacks cards</a:t>
            </a:r>
          </a:p>
          <a:p>
            <a:endParaRPr lang="en-GB" dirty="0"/>
          </a:p>
        </p:txBody>
      </p:sp>
      <p:sp>
        <p:nvSpPr>
          <p:cNvPr id="4" name="Footer Placeholder 3"/>
          <p:cNvSpPr>
            <a:spLocks noGrp="1"/>
          </p:cNvSpPr>
          <p:nvPr>
            <p:ph type="ftr" sz="quarter" idx="11"/>
          </p:nvPr>
        </p:nvSpPr>
        <p:spPr/>
        <p:txBody>
          <a:bodyPr/>
          <a:lstStyle/>
          <a:p>
            <a:r>
              <a:rPr lang="en-GB" smtClean="0"/>
              <a:t>Woolaston Primary School</a:t>
            </a:r>
            <a:endParaRPr lang="en-GB"/>
          </a:p>
        </p:txBody>
      </p:sp>
    </p:spTree>
    <p:extLst>
      <p:ext uri="{BB962C8B-B14F-4D97-AF65-F5344CB8AC3E}">
        <p14:creationId xmlns:p14="http://schemas.microsoft.com/office/powerpoint/2010/main" val="4034230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1026" name="Picture 2" descr="Enjoy Mat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3014" y="1040536"/>
            <a:ext cx="7224940" cy="4586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81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773477" cy="1325563"/>
          </a:xfrm>
        </p:spPr>
        <p:txBody>
          <a:bodyPr/>
          <a:lstStyle/>
          <a:p>
            <a:r>
              <a:rPr lang="en-US" dirty="0" smtClean="0"/>
              <a:t>Aims for this guide:</a:t>
            </a:r>
            <a:endParaRPr lang="en-GB" dirty="0"/>
          </a:p>
        </p:txBody>
      </p:sp>
      <p:sp>
        <p:nvSpPr>
          <p:cNvPr id="3" name="Content Placeholder 2"/>
          <p:cNvSpPr>
            <a:spLocks noGrp="1"/>
          </p:cNvSpPr>
          <p:nvPr>
            <p:ph idx="1"/>
          </p:nvPr>
        </p:nvSpPr>
        <p:spPr>
          <a:xfrm>
            <a:off x="838200" y="1825625"/>
            <a:ext cx="8773477" cy="4351338"/>
          </a:xfrm>
        </p:spPr>
        <p:txBody>
          <a:bodyPr/>
          <a:lstStyle/>
          <a:p>
            <a:r>
              <a:rPr lang="en-US" dirty="0" smtClean="0"/>
              <a:t>To gain an understanding of each year groups expectations </a:t>
            </a:r>
          </a:p>
          <a:p>
            <a:r>
              <a:rPr lang="en-US" dirty="0" smtClean="0"/>
              <a:t>To get an insight into how maths is taught at Woolaston Primary School</a:t>
            </a:r>
          </a:p>
          <a:p>
            <a:r>
              <a:rPr lang="en-US" dirty="0" smtClean="0"/>
              <a:t>To give you some ideas of how you can support your child at home with maths </a:t>
            </a:r>
            <a:endParaRPr lang="en-GB" dirty="0"/>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43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Attitudes towards maths</a:t>
            </a:r>
            <a:endParaRPr lang="en-GB" dirty="0"/>
          </a:p>
        </p:txBody>
      </p:sp>
      <p:sp>
        <p:nvSpPr>
          <p:cNvPr id="3" name="Content Placeholder 2"/>
          <p:cNvSpPr>
            <a:spLocks noGrp="1"/>
          </p:cNvSpPr>
          <p:nvPr>
            <p:ph idx="1"/>
          </p:nvPr>
        </p:nvSpPr>
        <p:spPr>
          <a:xfrm>
            <a:off x="838200" y="1825625"/>
            <a:ext cx="8773477" cy="4351338"/>
          </a:xfrm>
        </p:spPr>
        <p:txBody>
          <a:bodyPr>
            <a:normAutofit/>
          </a:bodyPr>
          <a:lstStyle/>
          <a:p>
            <a:r>
              <a:rPr lang="en-US" dirty="0" smtClean="0"/>
              <a:t>The best thing that parents and </a:t>
            </a:r>
            <a:r>
              <a:rPr lang="en-US" dirty="0" err="1" smtClean="0"/>
              <a:t>carers</a:t>
            </a:r>
            <a:r>
              <a:rPr lang="en-US" dirty="0" smtClean="0"/>
              <a:t> can do for children is to have a positive attitude towards maths. Avoid phrases like "I can’t do maths" or "I hated maths at school"; your child might start to think like </a:t>
            </a:r>
            <a:r>
              <a:rPr lang="en-US" dirty="0" smtClean="0"/>
              <a:t>this </a:t>
            </a:r>
            <a:r>
              <a:rPr lang="en-US" dirty="0" smtClean="0"/>
              <a:t>themselves. </a:t>
            </a:r>
          </a:p>
          <a:p>
            <a:r>
              <a:rPr lang="en-US" dirty="0" smtClean="0"/>
              <a:t>Point out the maths in everyday life. Include your child in activities involving maths such as using money, cooking and travelling.</a:t>
            </a:r>
          </a:p>
          <a:p>
            <a:r>
              <a:rPr lang="en-US" dirty="0" smtClean="0"/>
              <a:t>Praise your child for effort rather than talent - this shows them that by working hard they can always improve.</a:t>
            </a:r>
          </a:p>
          <a:p>
            <a:endParaRPr lang="en-GB" dirty="0"/>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14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year groups expectations</a:t>
            </a:r>
            <a:endParaRPr lang="en-GB" dirty="0"/>
          </a:p>
        </p:txBody>
      </p:sp>
      <p:sp>
        <p:nvSpPr>
          <p:cNvPr id="3" name="Content Placeholder 2"/>
          <p:cNvSpPr>
            <a:spLocks noGrp="1"/>
          </p:cNvSpPr>
          <p:nvPr>
            <p:ph idx="1"/>
          </p:nvPr>
        </p:nvSpPr>
        <p:spPr>
          <a:xfrm>
            <a:off x="838200" y="1825625"/>
            <a:ext cx="8514806" cy="4351338"/>
          </a:xfrm>
        </p:spPr>
        <p:txBody>
          <a:bodyPr>
            <a:normAutofit/>
          </a:bodyPr>
          <a:lstStyle/>
          <a:p>
            <a:r>
              <a:rPr lang="en-US" dirty="0" smtClean="0"/>
              <a:t>At school, your child is taught the National Curriculum </a:t>
            </a:r>
          </a:p>
          <a:p>
            <a:r>
              <a:rPr lang="en-GB" dirty="0">
                <a:cs typeface="Arial" panose="020B0604020202020204" pitchFamily="34" charset="0"/>
              </a:rPr>
              <a:t>The </a:t>
            </a:r>
            <a:r>
              <a:rPr lang="en-GB" dirty="0" smtClean="0">
                <a:cs typeface="Arial" panose="020B0604020202020204" pitchFamily="34" charset="0"/>
              </a:rPr>
              <a:t>National </a:t>
            </a:r>
            <a:r>
              <a:rPr lang="en-GB" dirty="0">
                <a:cs typeface="Arial" panose="020B0604020202020204" pitchFamily="34" charset="0"/>
              </a:rPr>
              <a:t>C</a:t>
            </a:r>
            <a:r>
              <a:rPr lang="en-GB" dirty="0" smtClean="0">
                <a:cs typeface="Arial" panose="020B0604020202020204" pitchFamily="34" charset="0"/>
              </a:rPr>
              <a:t>urriculum </a:t>
            </a:r>
            <a:r>
              <a:rPr lang="en-GB" dirty="0">
                <a:cs typeface="Arial" panose="020B0604020202020204" pitchFamily="34" charset="0"/>
              </a:rPr>
              <a:t>began in 1989 and was most recently revised in 2014. It is a set of subjects and standards used by schools so that all children learn the same core topics</a:t>
            </a:r>
            <a:r>
              <a:rPr lang="en-GB" dirty="0" smtClean="0">
                <a:cs typeface="Arial" panose="020B0604020202020204" pitchFamily="34" charset="0"/>
              </a:rPr>
              <a:t>.</a:t>
            </a:r>
            <a:endParaRPr lang="en-GB" dirty="0">
              <a:cs typeface="Arial" panose="020B0604020202020204" pitchFamily="34" charset="0"/>
            </a:endParaRPr>
          </a:p>
          <a:p>
            <a:r>
              <a:rPr lang="en-GB" dirty="0">
                <a:cs typeface="Arial" panose="020B0604020202020204" pitchFamily="34" charset="0"/>
              </a:rPr>
              <a:t>It explains which subjects are taught and the standards children should reach in each </a:t>
            </a:r>
            <a:r>
              <a:rPr lang="en-GB" dirty="0" smtClean="0">
                <a:cs typeface="Arial" panose="020B0604020202020204" pitchFamily="34" charset="0"/>
              </a:rPr>
              <a:t>subject. </a:t>
            </a:r>
          </a:p>
          <a:p>
            <a:r>
              <a:rPr lang="en-US" dirty="0" smtClean="0">
                <a:cs typeface="Arial" panose="020B0604020202020204" pitchFamily="34" charset="0"/>
              </a:rPr>
              <a:t>Each year group has a road map which shows what they are learning throughout the year. </a:t>
            </a:r>
            <a:endParaRPr lang="en-GB" dirty="0">
              <a:cs typeface="Arial" panose="020B0604020202020204" pitchFamily="34" charset="0"/>
            </a:endParaRPr>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2" descr="Woolaston School (@WoolastonSchool) /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1677" y="365125"/>
            <a:ext cx="1742123" cy="1742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29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838200" y="0"/>
            <a:ext cx="9820861" cy="6858000"/>
          </a:xfrm>
          <a:prstGeom prst="rect">
            <a:avLst/>
          </a:prstGeom>
        </p:spPr>
      </p:pic>
    </p:spTree>
    <p:extLst>
      <p:ext uri="{BB962C8B-B14F-4D97-AF65-F5344CB8AC3E}">
        <p14:creationId xmlns:p14="http://schemas.microsoft.com/office/powerpoint/2010/main" val="429142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838200" y="0"/>
            <a:ext cx="9864772" cy="6858000"/>
          </a:xfrm>
          <a:prstGeom prst="rect">
            <a:avLst/>
          </a:prstGeom>
        </p:spPr>
      </p:pic>
    </p:spTree>
    <p:extLst>
      <p:ext uri="{BB962C8B-B14F-4D97-AF65-F5344CB8AC3E}">
        <p14:creationId xmlns:p14="http://schemas.microsoft.com/office/powerpoint/2010/main" val="350327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1334043" y="0"/>
            <a:ext cx="9720801" cy="6858000"/>
          </a:xfrm>
          <a:prstGeom prst="rect">
            <a:avLst/>
          </a:prstGeom>
        </p:spPr>
      </p:pic>
    </p:spTree>
    <p:extLst>
      <p:ext uri="{BB962C8B-B14F-4D97-AF65-F5344CB8AC3E}">
        <p14:creationId xmlns:p14="http://schemas.microsoft.com/office/powerpoint/2010/main" val="231963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t>Woolaston Primary School</a:t>
            </a:r>
            <a:endParaRPr lang="en-GB"/>
          </a:p>
        </p:txBody>
      </p:sp>
      <p:pic>
        <p:nvPicPr>
          <p:cNvPr id="5" name="Picture 4"/>
          <p:cNvPicPr>
            <a:picLocks noChangeAspect="1"/>
          </p:cNvPicPr>
          <p:nvPr/>
        </p:nvPicPr>
        <p:blipFill>
          <a:blip r:embed="rId2"/>
          <a:stretch>
            <a:fillRect/>
          </a:stretch>
        </p:blipFill>
        <p:spPr>
          <a:xfrm>
            <a:off x="866775" y="0"/>
            <a:ext cx="9688014" cy="6838598"/>
          </a:xfrm>
          <a:prstGeom prst="rect">
            <a:avLst/>
          </a:prstGeom>
        </p:spPr>
      </p:pic>
    </p:spTree>
    <p:extLst>
      <p:ext uri="{BB962C8B-B14F-4D97-AF65-F5344CB8AC3E}">
        <p14:creationId xmlns:p14="http://schemas.microsoft.com/office/powerpoint/2010/main" val="594783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871</Words>
  <Application>Microsoft Office PowerPoint</Application>
  <PresentationFormat>Widescreen</PresentationFormat>
  <Paragraphs>75</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Current Teaching Methods</vt:lpstr>
      <vt:lpstr>Aims for this guide:</vt:lpstr>
      <vt:lpstr>Attitudes towards maths</vt:lpstr>
      <vt:lpstr>Each year groups expectations</vt:lpstr>
      <vt:lpstr>PowerPoint Presentation</vt:lpstr>
      <vt:lpstr>PowerPoint Presentation</vt:lpstr>
      <vt:lpstr>PowerPoint Presentation</vt:lpstr>
      <vt:lpstr>PowerPoint Presentation</vt:lpstr>
      <vt:lpstr>PowerPoint Presentation</vt:lpstr>
      <vt:lpstr>PowerPoint Presentation</vt:lpstr>
      <vt:lpstr>Concrete, pictorial, abstract </vt:lpstr>
      <vt:lpstr>Concrete</vt:lpstr>
      <vt:lpstr>Pictorial </vt:lpstr>
      <vt:lpstr>Abstract  </vt:lpstr>
      <vt:lpstr>Calculation policy </vt:lpstr>
      <vt:lpstr>PowerPoint Presentation</vt:lpstr>
      <vt:lpstr>PowerPoint Presentation</vt:lpstr>
      <vt:lpstr>PowerPoint Presentation</vt:lpstr>
      <vt:lpstr>PowerPoint Presentation</vt:lpstr>
      <vt:lpstr>Homework</vt:lpstr>
      <vt:lpstr>Maths is everywhere</vt:lpstr>
      <vt:lpstr>Tips for helping your child with maths: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Calvin Rushton</dc:creator>
  <cp:lastModifiedBy>Calvin Rushton</cp:lastModifiedBy>
  <cp:revision>11</cp:revision>
  <dcterms:created xsi:type="dcterms:W3CDTF">2024-04-11T13:06:30Z</dcterms:created>
  <dcterms:modified xsi:type="dcterms:W3CDTF">2024-05-21T08:32:10Z</dcterms:modified>
</cp:coreProperties>
</file>